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CA92EB-BDA7-40F4-B0CB-58D67337EE0A}"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A92EB-BDA7-40F4-B0CB-58D67337EE0A}"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A92EB-BDA7-40F4-B0CB-58D67337EE0A}"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CA92EB-BDA7-40F4-B0CB-58D67337EE0A}"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A92EB-BDA7-40F4-B0CB-58D67337EE0A}"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CA92EB-BDA7-40F4-B0CB-58D67337EE0A}"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CA92EB-BDA7-40F4-B0CB-58D67337EE0A}" type="datetimeFigureOut">
              <a:rPr lang="en-US" smtClean="0"/>
              <a:pPr/>
              <a:t>5/7/2010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CA92EB-BDA7-40F4-B0CB-58D67337EE0A}" type="datetimeFigureOut">
              <a:rPr lang="en-US" smtClean="0"/>
              <a:pPr/>
              <a:t>5/7/2010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CA92EB-BDA7-40F4-B0CB-58D67337EE0A}" type="datetimeFigureOut">
              <a:rPr lang="en-US" smtClean="0"/>
              <a:pPr/>
              <a:t>5/7/2010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CA92EB-BDA7-40F4-B0CB-58D67337EE0A}"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CA92EB-BDA7-40F4-B0CB-58D67337EE0A}"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6D24A-4615-4FE0-9617-031DED7100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A92EB-BDA7-40F4-B0CB-58D67337EE0A}" type="datetimeFigureOut">
              <a:rPr lang="en-US" smtClean="0"/>
              <a:pPr/>
              <a:t>5/7/2010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86D24A-4615-4FE0-9617-031DED7100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dirty="0" smtClean="0">
                <a:latin typeface="Matura MT Script Capitals" pitchFamily="66" charset="0"/>
              </a:rPr>
              <a:t>Bosnia</a:t>
            </a:r>
            <a:endParaRPr lang="en-US" sz="9600" dirty="0">
              <a:latin typeface="Matura MT Script Capitals" pitchFamily="66" charset="0"/>
            </a:endParaRPr>
          </a:p>
        </p:txBody>
      </p:sp>
      <p:sp>
        <p:nvSpPr>
          <p:cNvPr id="3" name="Subtitle 2"/>
          <p:cNvSpPr>
            <a:spLocks noGrp="1"/>
          </p:cNvSpPr>
          <p:nvPr>
            <p:ph type="subTitle" idx="1"/>
          </p:nvPr>
        </p:nvSpPr>
        <p:spPr/>
        <p:txBody>
          <a:bodyPr/>
          <a:lstStyle/>
          <a:p>
            <a:r>
              <a:rPr lang="en-US" dirty="0" smtClean="0"/>
              <a:t>Brittny, Chuck, Adam, &amp; Steve</a:t>
            </a:r>
          </a:p>
          <a:p>
            <a:r>
              <a:rPr lang="en-US" dirty="0" smtClean="0"/>
              <a:t>Pd: 12</a:t>
            </a:r>
            <a:endParaRPr lang="en-US" dirty="0"/>
          </a:p>
        </p:txBody>
      </p:sp>
      <p:pic>
        <p:nvPicPr>
          <p:cNvPr id="6146" name="Picture 2" descr="http://media.maps.com/magellan/Images/BOSNIA-W1.gif"/>
          <p:cNvPicPr>
            <a:picLocks noChangeAspect="1" noChangeArrowheads="1"/>
          </p:cNvPicPr>
          <p:nvPr/>
        </p:nvPicPr>
        <p:blipFill>
          <a:blip r:embed="rId2" cstate="print"/>
          <a:srcRect/>
          <a:stretch>
            <a:fillRect/>
          </a:stretch>
        </p:blipFill>
        <p:spPr bwMode="auto">
          <a:xfrm>
            <a:off x="6629400" y="304800"/>
            <a:ext cx="2222500" cy="23843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Where are they from?</a:t>
            </a:r>
            <a:endParaRPr lang="en-US" dirty="0">
              <a:latin typeface="Century Gothic" pitchFamily="34" charset="0"/>
            </a:endParaRPr>
          </a:p>
        </p:txBody>
      </p:sp>
      <p:sp>
        <p:nvSpPr>
          <p:cNvPr id="3" name="Content Placeholder 2"/>
          <p:cNvSpPr>
            <a:spLocks noGrp="1"/>
          </p:cNvSpPr>
          <p:nvPr>
            <p:ph idx="1"/>
          </p:nvPr>
        </p:nvSpPr>
        <p:spPr/>
        <p:txBody>
          <a:bodyPr/>
          <a:lstStyle/>
          <a:p>
            <a:r>
              <a:rPr lang="en-US" dirty="0" smtClean="0">
                <a:latin typeface="Century Gothic" pitchFamily="34" charset="0"/>
              </a:rPr>
              <a:t>They came from North Eastern Europe.</a:t>
            </a:r>
          </a:p>
          <a:p>
            <a:r>
              <a:rPr lang="en-US" dirty="0" smtClean="0">
                <a:latin typeface="Century Gothic" pitchFamily="34" charset="0"/>
              </a:rPr>
              <a:t>They were ruled by Hungary in the 1200’s</a:t>
            </a:r>
          </a:p>
          <a:p>
            <a:endParaRPr lang="en-US" dirty="0">
              <a:latin typeface="Century Gothic" pitchFamily="34" charset="0"/>
            </a:endParaRPr>
          </a:p>
        </p:txBody>
      </p:sp>
      <p:pic>
        <p:nvPicPr>
          <p:cNvPr id="5122" name="Picture 2" descr="http://www.newspapercountry.com/Bosnia.png"/>
          <p:cNvPicPr>
            <a:picLocks noChangeAspect="1" noChangeArrowheads="1"/>
          </p:cNvPicPr>
          <p:nvPr/>
        </p:nvPicPr>
        <p:blipFill>
          <a:blip r:embed="rId2" cstate="print"/>
          <a:srcRect/>
          <a:stretch>
            <a:fillRect/>
          </a:stretch>
        </p:blipFill>
        <p:spPr bwMode="auto">
          <a:xfrm>
            <a:off x="2667000" y="3276600"/>
            <a:ext cx="5619750" cy="28098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islamtimes.org/images/docs/000008/n00008533-b.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439674" y="1371600"/>
            <a:ext cx="8205980" cy="5081090"/>
          </a:xfrm>
          <a:prstGeom prst="rect">
            <a:avLst/>
          </a:prstGeom>
          <a:noFill/>
        </p:spPr>
      </p:pic>
      <p:sp>
        <p:nvSpPr>
          <p:cNvPr id="2" name="Title 1"/>
          <p:cNvSpPr>
            <a:spLocks noGrp="1"/>
          </p:cNvSpPr>
          <p:nvPr>
            <p:ph type="title"/>
          </p:nvPr>
        </p:nvSpPr>
        <p:spPr/>
        <p:txBody>
          <a:bodyPr/>
          <a:lstStyle/>
          <a:p>
            <a:r>
              <a:rPr lang="en-US" dirty="0" smtClean="0">
                <a:latin typeface="Century Gothic" pitchFamily="34" charset="0"/>
              </a:rPr>
              <a:t>Influenced the region…</a:t>
            </a:r>
            <a:endParaRPr lang="en-US" dirty="0">
              <a:latin typeface="Century Gothic" pitchFamily="34" charset="0"/>
            </a:endParaRPr>
          </a:p>
        </p:txBody>
      </p:sp>
      <p:sp>
        <p:nvSpPr>
          <p:cNvPr id="3" name="Content Placeholder 2"/>
          <p:cNvSpPr>
            <a:spLocks noGrp="1"/>
          </p:cNvSpPr>
          <p:nvPr>
            <p:ph idx="1"/>
          </p:nvPr>
        </p:nvSpPr>
        <p:spPr/>
        <p:txBody>
          <a:bodyPr/>
          <a:lstStyle/>
          <a:p>
            <a:pPr>
              <a:buNone/>
            </a:pPr>
            <a:endParaRPr lang="en-US" dirty="0" smtClean="0">
              <a:latin typeface="Century Gothic" pitchFamily="34" charset="0"/>
            </a:endParaRPr>
          </a:p>
          <a:p>
            <a:r>
              <a:rPr lang="en-US" dirty="0" smtClean="0">
                <a:latin typeface="Century Gothic" pitchFamily="34" charset="0"/>
              </a:rPr>
              <a:t>The Turkish rulers Brought in Islam and other different religious cultures.</a:t>
            </a:r>
          </a:p>
          <a:p>
            <a:r>
              <a:rPr lang="en-US" dirty="0" smtClean="0">
                <a:latin typeface="Century Gothic" pitchFamily="34" charset="0"/>
              </a:rPr>
              <a:t>They fought Rome before  1000 A.D. and in the 14</a:t>
            </a:r>
            <a:r>
              <a:rPr lang="en-US" baseline="30000" dirty="0" smtClean="0">
                <a:latin typeface="Century Gothic" pitchFamily="34" charset="0"/>
              </a:rPr>
              <a:t>th</a:t>
            </a:r>
            <a:r>
              <a:rPr lang="en-US" dirty="0" smtClean="0">
                <a:latin typeface="Century Gothic" pitchFamily="34" charset="0"/>
              </a:rPr>
              <a:t> century there were conflicts between the Subic and Kotromanic families which ended in 1322.</a:t>
            </a:r>
            <a:endParaRPr lang="en-US" dirty="0">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ikiwak.com/image/Bogumili-tvrtka1.jpg"/>
          <p:cNvPicPr>
            <a:picLocks noChangeAspect="1" noChangeArrowheads="1"/>
          </p:cNvPicPr>
          <p:nvPr/>
        </p:nvPicPr>
        <p:blipFill>
          <a:blip r:embed="rId2" cstate="print"/>
          <a:srcRect/>
          <a:stretch>
            <a:fillRect/>
          </a:stretch>
        </p:blipFill>
        <p:spPr bwMode="auto">
          <a:xfrm>
            <a:off x="3124200" y="3657600"/>
            <a:ext cx="2600135" cy="2819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p:txBody>
          <a:bodyPr/>
          <a:lstStyle/>
          <a:p>
            <a:r>
              <a:rPr lang="en-US" dirty="0" smtClean="0">
                <a:latin typeface="Century Gothic" pitchFamily="34" charset="0"/>
              </a:rPr>
              <a:t>Rulers…</a:t>
            </a:r>
            <a:endParaRPr lang="en-US" dirty="0">
              <a:latin typeface="Century Gothic" pitchFamily="34" charset="0"/>
            </a:endParaRPr>
          </a:p>
        </p:txBody>
      </p:sp>
      <p:sp>
        <p:nvSpPr>
          <p:cNvPr id="3" name="Content Placeholder 2"/>
          <p:cNvSpPr>
            <a:spLocks noGrp="1"/>
          </p:cNvSpPr>
          <p:nvPr>
            <p:ph idx="1"/>
          </p:nvPr>
        </p:nvSpPr>
        <p:spPr/>
        <p:txBody>
          <a:bodyPr/>
          <a:lstStyle/>
          <a:p>
            <a:r>
              <a:rPr lang="en-US" dirty="0" smtClean="0">
                <a:latin typeface="Century Gothic" pitchFamily="34" charset="0"/>
              </a:rPr>
              <a:t>In 1463 Ottomoman Turks conquered Bosnia region.</a:t>
            </a:r>
          </a:p>
          <a:p>
            <a:r>
              <a:rPr lang="en-US" dirty="0" smtClean="0">
                <a:latin typeface="Century Gothic" pitchFamily="34" charset="0"/>
              </a:rPr>
              <a:t>In 1918 Bosnia became part of the South Slave state of Yugoslavia. </a:t>
            </a:r>
            <a:br>
              <a:rPr lang="en-US" dirty="0" smtClean="0">
                <a:latin typeface="Century Gothic" pitchFamily="34" charset="0"/>
              </a:rPr>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Religion Practiced…</a:t>
            </a:r>
            <a:endParaRPr lang="en-US" dirty="0">
              <a:latin typeface="Century Gothic" pitchFamily="34" charset="0"/>
            </a:endParaRPr>
          </a:p>
        </p:txBody>
      </p:sp>
      <p:sp>
        <p:nvSpPr>
          <p:cNvPr id="3" name="Content Placeholder 2"/>
          <p:cNvSpPr>
            <a:spLocks noGrp="1"/>
          </p:cNvSpPr>
          <p:nvPr>
            <p:ph idx="1"/>
          </p:nvPr>
        </p:nvSpPr>
        <p:spPr/>
        <p:txBody>
          <a:bodyPr/>
          <a:lstStyle/>
          <a:p>
            <a:r>
              <a:rPr lang="en-US" dirty="0" smtClean="0">
                <a:latin typeface="Century Gothic" pitchFamily="34" charset="0"/>
              </a:rPr>
              <a:t>45% are Muslim </a:t>
            </a:r>
          </a:p>
          <a:p>
            <a:r>
              <a:rPr lang="en-US" dirty="0" smtClean="0">
                <a:latin typeface="Century Gothic" pitchFamily="34" charset="0"/>
              </a:rPr>
              <a:t>36% are Serb Orthodox</a:t>
            </a:r>
            <a:endParaRPr lang="en-US" dirty="0">
              <a:latin typeface="Century Gothic" pitchFamily="34" charset="0"/>
            </a:endParaRPr>
          </a:p>
        </p:txBody>
      </p:sp>
      <p:pic>
        <p:nvPicPr>
          <p:cNvPr id="3074" name="Picture 2" descr="http://www.religionfacts.com/islam/images/symbols/crescent-200.gif"/>
          <p:cNvPicPr>
            <a:picLocks noChangeAspect="1" noChangeArrowheads="1"/>
          </p:cNvPicPr>
          <p:nvPr/>
        </p:nvPicPr>
        <p:blipFill>
          <a:blip r:embed="rId2" cstate="print"/>
          <a:srcRect/>
          <a:stretch>
            <a:fillRect/>
          </a:stretch>
        </p:blipFill>
        <p:spPr bwMode="auto">
          <a:xfrm>
            <a:off x="1066800" y="3429000"/>
            <a:ext cx="3124200" cy="31242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076" name="Picture 4" descr="http://ethnicarts.com/images/CR06.jpg"/>
          <p:cNvPicPr>
            <a:picLocks noChangeAspect="1" noChangeArrowheads="1"/>
          </p:cNvPicPr>
          <p:nvPr/>
        </p:nvPicPr>
        <p:blipFill>
          <a:blip r:embed="rId3" cstate="print"/>
          <a:srcRect/>
          <a:stretch>
            <a:fillRect/>
          </a:stretch>
        </p:blipFill>
        <p:spPr bwMode="auto">
          <a:xfrm rot="1356231">
            <a:off x="5471646" y="2531595"/>
            <a:ext cx="3143250" cy="338137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Economy…</a:t>
            </a:r>
            <a:endParaRPr lang="en-US" dirty="0">
              <a:latin typeface="Century Gothic" pitchFamily="34" charset="0"/>
            </a:endParaRPr>
          </a:p>
        </p:txBody>
      </p:sp>
      <p:sp>
        <p:nvSpPr>
          <p:cNvPr id="3" name="Content Placeholder 2"/>
          <p:cNvSpPr>
            <a:spLocks noGrp="1"/>
          </p:cNvSpPr>
          <p:nvPr>
            <p:ph idx="1"/>
          </p:nvPr>
        </p:nvSpPr>
        <p:spPr/>
        <p:txBody>
          <a:bodyPr>
            <a:normAutofit lnSpcReduction="10000"/>
          </a:bodyPr>
          <a:lstStyle/>
          <a:p>
            <a:r>
              <a:rPr lang="en-US" sz="2400" dirty="0" smtClean="0">
                <a:latin typeface="Century Gothic" pitchFamily="34" charset="0"/>
              </a:rPr>
              <a:t>They have small inefficient privately owned farms.</a:t>
            </a:r>
            <a:r>
              <a:rPr lang="en-US" sz="2400" dirty="0" smtClean="0"/>
              <a:t> </a:t>
            </a:r>
          </a:p>
          <a:p>
            <a:r>
              <a:rPr lang="en-US" sz="2400" dirty="0" smtClean="0">
                <a:latin typeface="Century Gothic" pitchFamily="34" charset="0"/>
              </a:rPr>
              <a:t>The country receives substantial amounts of reconstruction assistance and humanitarian aid from the international community. Support for Eastern European Democracy (SEED) assistance accounts for 20%-25% of economic growth in Bosnia</a:t>
            </a:r>
          </a:p>
          <a:p>
            <a:r>
              <a:rPr lang="en-US" sz="2400" dirty="0" smtClean="0">
                <a:latin typeface="Century Gothic" pitchFamily="34" charset="0"/>
              </a:rPr>
              <a:t>Political corruption is one of the more acute problems in Bosnia and Herzegovina, and the main one that accounts for low amount of tax money used for the population, due to government inefficiency and corruption, especially at the lowest levels.</a:t>
            </a:r>
            <a:endParaRPr lang="en-US" sz="2400" dirty="0">
              <a:latin typeface="Century Gothic" pitchFamily="34" charset="0"/>
            </a:endParaRPr>
          </a:p>
        </p:txBody>
      </p:sp>
      <p:pic>
        <p:nvPicPr>
          <p:cNvPr id="2050" name="Picture 2" descr="http://i.treehugger.com/images/2007/10/24/number-urban-farms.jpg"/>
          <p:cNvPicPr>
            <a:picLocks noChangeAspect="1" noChangeArrowheads="1"/>
          </p:cNvPicPr>
          <p:nvPr/>
        </p:nvPicPr>
        <p:blipFill>
          <a:blip r:embed="rId2" cstate="print"/>
          <a:srcRect/>
          <a:stretch>
            <a:fillRect/>
          </a:stretch>
        </p:blipFill>
        <p:spPr bwMode="auto">
          <a:xfrm>
            <a:off x="6324600" y="5410200"/>
            <a:ext cx="1999688" cy="130321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ojofiti.com/kmarshall/files/2010/02/olympic-rings.png"/>
          <p:cNvPicPr>
            <a:picLocks noChangeAspect="1" noChangeArrowheads="1"/>
          </p:cNvPicPr>
          <p:nvPr/>
        </p:nvPicPr>
        <p:blipFill>
          <a:blip r:embed="rId2" cstate="print">
            <a:lum bright="70000" contrast="-70000"/>
          </a:blip>
          <a:srcRect/>
          <a:stretch>
            <a:fillRect/>
          </a:stretch>
        </p:blipFill>
        <p:spPr bwMode="auto">
          <a:xfrm>
            <a:off x="304800" y="1295400"/>
            <a:ext cx="8573394" cy="4796226"/>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latin typeface="Century Gothic" pitchFamily="34" charset="0"/>
              </a:rPr>
              <a:t>Impact…</a:t>
            </a:r>
            <a:endParaRPr lang="en-US" dirty="0">
              <a:latin typeface="Century Gothic" pitchFamily="34" charset="0"/>
            </a:endParaRPr>
          </a:p>
        </p:txBody>
      </p:sp>
      <p:sp>
        <p:nvSpPr>
          <p:cNvPr id="3" name="Content Placeholder 2"/>
          <p:cNvSpPr>
            <a:spLocks noGrp="1"/>
          </p:cNvSpPr>
          <p:nvPr>
            <p:ph idx="1"/>
          </p:nvPr>
        </p:nvSpPr>
        <p:spPr/>
        <p:txBody>
          <a:bodyPr>
            <a:normAutofit fontScale="92500"/>
          </a:bodyPr>
          <a:lstStyle/>
          <a:p>
            <a:r>
              <a:rPr lang="en-US" dirty="0" smtClean="0">
                <a:latin typeface="Century Gothic" pitchFamily="34" charset="0"/>
              </a:rPr>
              <a:t>The Southern part has Mediterranean climate and a great deal of agriculture.  So that helps the farming community</a:t>
            </a:r>
          </a:p>
          <a:p>
            <a:r>
              <a:rPr lang="en-US" dirty="0" smtClean="0">
                <a:latin typeface="Century Gothic" pitchFamily="34" charset="0"/>
              </a:rPr>
              <a:t>Close to 50% forested. That impacts the landscape and makes food for the people there so they can survive.</a:t>
            </a:r>
          </a:p>
          <a:p>
            <a:r>
              <a:rPr lang="en-US" dirty="0" smtClean="0">
                <a:latin typeface="Century Gothic" pitchFamily="34" charset="0"/>
              </a:rPr>
              <a:t>The river Drina in Bosnia causes the land around it to be very fertile for farming.</a:t>
            </a:r>
          </a:p>
          <a:p>
            <a:endParaRPr lang="en-US" dirty="0" smtClean="0">
              <a:latin typeface="Century Gothic" pitchFamily="34" charset="0"/>
            </a:endParaRPr>
          </a:p>
          <a:p>
            <a:endParaRPr lang="en-US" dirty="0" smtClean="0">
              <a:latin typeface="Century Gothic"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259</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Bosnia</vt:lpstr>
      <vt:lpstr>Where are they from?</vt:lpstr>
      <vt:lpstr>Influenced the region…</vt:lpstr>
      <vt:lpstr>Rulers…</vt:lpstr>
      <vt:lpstr>Religion Practiced…</vt:lpstr>
      <vt:lpstr>Economy…</vt:lpstr>
      <vt:lpstr>Impact…</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brittnyrmiller</dc:creator>
  <cp:lastModifiedBy>brittnyrmiller</cp:lastModifiedBy>
  <cp:revision>26</cp:revision>
  <dcterms:created xsi:type="dcterms:W3CDTF">2010-04-30T18:08:51Z</dcterms:created>
  <dcterms:modified xsi:type="dcterms:W3CDTF">2010-05-07T18:27:59Z</dcterms:modified>
</cp:coreProperties>
</file>